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Lst>
  <p:sldSz cx="7556500" cy="10693400"/>
  <p:notesSz cx="6858000" cy="9144000"/>
  <p:embeddedFontLst>
    <p:embeddedFont>
      <p:font typeface="PT Serif Bold" charset="0"/>
      <p:regular r:id="rId4"/>
    </p:embeddedFont>
    <p:embeddedFont>
      <p:font typeface="PT Serif" charset="0"/>
      <p:regular r:id="rId5"/>
    </p:embeddedFont>
    <p:embeddedFont>
      <p:font typeface="Calibri" pitchFamily="34" charset="0"/>
      <p:regular r:id="rId6"/>
      <p:bold r:id="rId7"/>
      <p:italic r:id="rId8"/>
      <p:boldItalic r:id="rId9"/>
    </p:embeddedFont>
    <p:embeddedFont>
      <p:font typeface="PT Serif Italics" charset="0"/>
      <p:regular r:id="rId10"/>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22" autoAdjust="0"/>
  </p:normalViewPr>
  <p:slideViewPr>
    <p:cSldViewPr>
      <p:cViewPr>
        <p:scale>
          <a:sx n="75" d="100"/>
          <a:sy n="75" d="100"/>
        </p:scale>
        <p:origin x="-1614" y="17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font" Target="fonts/font4.fntdata"/><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presProps" Target="presProps.xml"/><Relationship Id="rId5" Type="http://schemas.openxmlformats.org/officeDocument/2006/relationships/font" Target="fonts/font2.fntdata"/><Relationship Id="rId10" Type="http://schemas.openxmlformats.org/officeDocument/2006/relationships/font" Target="fonts/font7.fntdata"/><Relationship Id="rId4" Type="http://schemas.openxmlformats.org/officeDocument/2006/relationships/font" Target="fonts/font1.fntdata"/><Relationship Id="rId9" Type="http://schemas.openxmlformats.org/officeDocument/2006/relationships/font" Target="fonts/font6.fntdata"/><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3/31/2023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4F1EB"/>
        </a:solidFill>
        <a:effectLst/>
      </p:bgPr>
    </p:bg>
    <p:spTree>
      <p:nvGrpSpPr>
        <p:cNvPr id="1" name=""/>
        <p:cNvGrpSpPr/>
        <p:nvPr/>
      </p:nvGrpSpPr>
      <p:grpSpPr>
        <a:xfrm>
          <a:off x="0" y="0"/>
          <a:ext cx="0" cy="0"/>
          <a:chOff x="0" y="0"/>
          <a:chExt cx="0" cy="0"/>
        </a:xfrm>
      </p:grpSpPr>
      <p:grpSp>
        <p:nvGrpSpPr>
          <p:cNvPr id="2" name="Group 2"/>
          <p:cNvGrpSpPr>
            <a:grpSpLocks noChangeAspect="1"/>
          </p:cNvGrpSpPr>
          <p:nvPr/>
        </p:nvGrpSpPr>
        <p:grpSpPr>
          <a:xfrm>
            <a:off x="926012" y="836124"/>
            <a:ext cx="1430930" cy="1430924"/>
            <a:chOff x="0" y="0"/>
            <a:chExt cx="6350000" cy="6349975"/>
          </a:xfrm>
        </p:grpSpPr>
        <p:sp>
          <p:nvSpPr>
            <p:cNvPr id="3" name="Freeform 3"/>
            <p:cNvSpPr/>
            <p:nvPr/>
          </p:nvSpPr>
          <p:spPr>
            <a:xfrm>
              <a:off x="0" y="0"/>
              <a:ext cx="6350000" cy="6349974"/>
            </a:xfrm>
            <a:custGeom>
              <a:avLst/>
              <a:gdLst/>
              <a:ahLst/>
              <a:cxnLst/>
              <a:rect l="l" t="t" r="r" b="b"/>
              <a:pathLst>
                <a:path w="6350000" h="6349974">
                  <a:moveTo>
                    <a:pt x="6350000" y="3175025"/>
                  </a:moveTo>
                  <a:cubicBezTo>
                    <a:pt x="6350000" y="4928451"/>
                    <a:pt x="4928476" y="6349974"/>
                    <a:pt x="3175000" y="6349974"/>
                  </a:cubicBezTo>
                  <a:cubicBezTo>
                    <a:pt x="1421498" y="6349974"/>
                    <a:pt x="0" y="4928451"/>
                    <a:pt x="0" y="3175025"/>
                  </a:cubicBezTo>
                  <a:cubicBezTo>
                    <a:pt x="0" y="1421511"/>
                    <a:pt x="1421498" y="0"/>
                    <a:pt x="3175000" y="0"/>
                  </a:cubicBezTo>
                  <a:cubicBezTo>
                    <a:pt x="4928501" y="0"/>
                    <a:pt x="6350000" y="1421511"/>
                    <a:pt x="6350000" y="3175025"/>
                  </a:cubicBezTo>
                  <a:close/>
                </a:path>
              </a:pathLst>
            </a:custGeom>
            <a:blipFill>
              <a:blip r:embed="rId2" cstate="print"/>
              <a:stretch>
                <a:fillRect l="-87966" t="-85585" r="-88123" b="-228551"/>
              </a:stretch>
            </a:blipFill>
          </p:spPr>
        </p:sp>
      </p:grpSp>
      <p:sp>
        <p:nvSpPr>
          <p:cNvPr id="4" name="AutoShape 4"/>
          <p:cNvSpPr/>
          <p:nvPr/>
        </p:nvSpPr>
        <p:spPr>
          <a:xfrm>
            <a:off x="756000" y="3645715"/>
            <a:ext cx="6048000" cy="0"/>
          </a:xfrm>
          <a:prstGeom prst="line">
            <a:avLst/>
          </a:prstGeom>
          <a:ln w="9525" cap="rnd">
            <a:solidFill>
              <a:srgbClr val="5B5B5B"/>
            </a:solidFill>
            <a:prstDash val="solid"/>
            <a:headEnd type="none" w="sm" len="sm"/>
            <a:tailEnd type="none" w="sm" len="sm"/>
          </a:ln>
        </p:spPr>
      </p:sp>
      <p:sp>
        <p:nvSpPr>
          <p:cNvPr id="5" name="AutoShape 5"/>
          <p:cNvSpPr/>
          <p:nvPr/>
        </p:nvSpPr>
        <p:spPr>
          <a:xfrm>
            <a:off x="756000" y="2605941"/>
            <a:ext cx="6048000" cy="0"/>
          </a:xfrm>
          <a:prstGeom prst="line">
            <a:avLst/>
          </a:prstGeom>
          <a:ln w="9525" cap="rnd">
            <a:solidFill>
              <a:srgbClr val="5B5B5B"/>
            </a:solidFill>
            <a:prstDash val="solid"/>
            <a:headEnd type="none" w="sm" len="sm"/>
            <a:tailEnd type="none" w="sm" len="sm"/>
          </a:ln>
        </p:spPr>
      </p:sp>
      <p:grpSp>
        <p:nvGrpSpPr>
          <p:cNvPr id="6" name="Group 6"/>
          <p:cNvGrpSpPr/>
          <p:nvPr/>
        </p:nvGrpSpPr>
        <p:grpSpPr>
          <a:xfrm>
            <a:off x="756000" y="3903665"/>
            <a:ext cx="1931203" cy="3248294"/>
            <a:chOff x="0" y="0"/>
            <a:chExt cx="2574938" cy="4331059"/>
          </a:xfrm>
        </p:grpSpPr>
        <p:sp>
          <p:nvSpPr>
            <p:cNvPr id="7" name="TextBox 7"/>
            <p:cNvSpPr txBox="1"/>
            <p:nvPr/>
          </p:nvSpPr>
          <p:spPr>
            <a:xfrm>
              <a:off x="0" y="406759"/>
              <a:ext cx="2574938" cy="3924300"/>
            </a:xfrm>
            <a:prstGeom prst="rect">
              <a:avLst/>
            </a:prstGeom>
          </p:spPr>
          <p:txBody>
            <a:bodyPr lIns="0" tIns="0" rIns="0" bIns="0" rtlCol="0" anchor="t">
              <a:spAutoFit/>
            </a:bodyPr>
            <a:lstStyle/>
            <a:p>
              <a:pPr>
                <a:lnSpc>
                  <a:spcPts val="1500"/>
                </a:lnSpc>
              </a:pPr>
              <a:r>
                <a:rPr lang="en-US" sz="1000">
                  <a:solidFill>
                    <a:srgbClr val="000000"/>
                  </a:solidFill>
                  <a:latin typeface="PT Serif Bold"/>
                </a:rPr>
                <a:t>Tresswood University</a:t>
              </a:r>
            </a:p>
            <a:p>
              <a:pPr>
                <a:lnSpc>
                  <a:spcPts val="1500"/>
                </a:lnSpc>
              </a:pPr>
              <a:r>
                <a:rPr lang="en-US" sz="1000">
                  <a:solidFill>
                    <a:srgbClr val="000000"/>
                  </a:solidFill>
                  <a:latin typeface="PT Serif"/>
                </a:rPr>
                <a:t>Wolloughdale</a:t>
              </a:r>
            </a:p>
            <a:p>
              <a:pPr>
                <a:lnSpc>
                  <a:spcPts val="1500"/>
                </a:lnSpc>
              </a:pPr>
              <a:r>
                <a:rPr lang="en-US" sz="1000">
                  <a:solidFill>
                    <a:srgbClr val="000000"/>
                  </a:solidFill>
                  <a:latin typeface="PT Serif"/>
                </a:rPr>
                <a:t>Master's Degree in Integrated Marketing Communications</a:t>
              </a:r>
            </a:p>
            <a:p>
              <a:pPr>
                <a:lnSpc>
                  <a:spcPts val="1500"/>
                </a:lnSpc>
              </a:pPr>
              <a:r>
                <a:rPr lang="en-US" sz="1000">
                  <a:solidFill>
                    <a:srgbClr val="000000"/>
                  </a:solidFill>
                  <a:latin typeface="PT Serif"/>
                </a:rPr>
                <a:t>2021</a:t>
              </a:r>
            </a:p>
            <a:p>
              <a:pPr>
                <a:lnSpc>
                  <a:spcPts val="1499"/>
                </a:lnSpc>
              </a:pPr>
              <a:r>
                <a:rPr lang="en-US" sz="999">
                  <a:solidFill>
                    <a:srgbClr val="000000"/>
                  </a:solidFill>
                  <a:latin typeface="PT Serif"/>
                </a:rPr>
                <a:t>C</a:t>
              </a:r>
              <a:r>
                <a:rPr lang="en-US" sz="999">
                  <a:solidFill>
                    <a:srgbClr val="5B5B5B"/>
                  </a:solidFill>
                  <a:latin typeface="PT Serif"/>
                </a:rPr>
                <a:t>um Laude</a:t>
              </a:r>
            </a:p>
            <a:p>
              <a:pPr>
                <a:lnSpc>
                  <a:spcPts val="1499"/>
                </a:lnSpc>
              </a:pPr>
              <a:r>
                <a:rPr lang="en-US" sz="999">
                  <a:solidFill>
                    <a:srgbClr val="5B5B5B"/>
                  </a:solidFill>
                  <a:latin typeface="PT Serif"/>
                </a:rPr>
                <a:t>Outstanding Master's Thesis Award</a:t>
              </a:r>
            </a:p>
            <a:p>
              <a:pPr>
                <a:lnSpc>
                  <a:spcPts val="1499"/>
                </a:lnSpc>
              </a:pPr>
              <a:endParaRPr/>
            </a:p>
            <a:p>
              <a:pPr>
                <a:lnSpc>
                  <a:spcPts val="1499"/>
                </a:lnSpc>
              </a:pPr>
              <a:r>
                <a:rPr lang="en-US" sz="999">
                  <a:solidFill>
                    <a:srgbClr val="000000"/>
                  </a:solidFill>
                  <a:latin typeface="PT Serif Bold"/>
                </a:rPr>
                <a:t>University of Goulcrest</a:t>
              </a:r>
            </a:p>
            <a:p>
              <a:pPr>
                <a:lnSpc>
                  <a:spcPts val="1499"/>
                </a:lnSpc>
              </a:pPr>
              <a:r>
                <a:rPr lang="en-US" sz="999">
                  <a:solidFill>
                    <a:srgbClr val="000000"/>
                  </a:solidFill>
                  <a:latin typeface="PT Serif"/>
                </a:rPr>
                <a:t>Goulcrest</a:t>
              </a:r>
            </a:p>
            <a:p>
              <a:pPr>
                <a:lnSpc>
                  <a:spcPts val="1499"/>
                </a:lnSpc>
              </a:pPr>
              <a:r>
                <a:rPr lang="en-US" sz="999">
                  <a:solidFill>
                    <a:srgbClr val="000000"/>
                  </a:solidFill>
                  <a:latin typeface="PT Serif"/>
                </a:rPr>
                <a:t>Bachelor's Degree in Marketing Management</a:t>
              </a:r>
            </a:p>
            <a:p>
              <a:pPr>
                <a:lnSpc>
                  <a:spcPts val="1499"/>
                </a:lnSpc>
              </a:pPr>
              <a:r>
                <a:rPr lang="en-US" sz="999">
                  <a:solidFill>
                    <a:srgbClr val="000000"/>
                  </a:solidFill>
                  <a:latin typeface="PT Serif Italics"/>
                </a:rPr>
                <a:t>2014</a:t>
              </a:r>
            </a:p>
            <a:p>
              <a:pPr>
                <a:lnSpc>
                  <a:spcPts val="1499"/>
                </a:lnSpc>
              </a:pPr>
              <a:r>
                <a:rPr lang="en-US" sz="999">
                  <a:solidFill>
                    <a:srgbClr val="5B5B5B"/>
                  </a:solidFill>
                  <a:latin typeface="PT Serif"/>
                </a:rPr>
                <a:t>Magna Cum Laude</a:t>
              </a:r>
            </a:p>
            <a:p>
              <a:pPr>
                <a:lnSpc>
                  <a:spcPts val="1499"/>
                </a:lnSpc>
              </a:pPr>
              <a:r>
                <a:rPr lang="en-US" sz="999">
                  <a:solidFill>
                    <a:srgbClr val="5B5B5B"/>
                  </a:solidFill>
                  <a:latin typeface="PT Serif"/>
                </a:rPr>
                <a:t>Consistent Dean's Lister</a:t>
              </a:r>
            </a:p>
          </p:txBody>
        </p:sp>
        <p:sp>
          <p:nvSpPr>
            <p:cNvPr id="8" name="TextBox 8"/>
            <p:cNvSpPr txBox="1"/>
            <p:nvPr/>
          </p:nvSpPr>
          <p:spPr>
            <a:xfrm>
              <a:off x="0" y="-28575"/>
              <a:ext cx="2574938" cy="272415"/>
            </a:xfrm>
            <a:prstGeom prst="rect">
              <a:avLst/>
            </a:prstGeom>
          </p:spPr>
          <p:txBody>
            <a:bodyPr lIns="0" tIns="0" rIns="0" bIns="0" rtlCol="0" anchor="t">
              <a:spAutoFit/>
            </a:bodyPr>
            <a:lstStyle/>
            <a:p>
              <a:pPr>
                <a:lnSpc>
                  <a:spcPts val="1799"/>
                </a:lnSpc>
              </a:pPr>
              <a:r>
                <a:rPr lang="en-US" sz="1199">
                  <a:solidFill>
                    <a:srgbClr val="000000"/>
                  </a:solidFill>
                  <a:latin typeface="PT Serif Bold"/>
                </a:rPr>
                <a:t>Educational Background</a:t>
              </a:r>
            </a:p>
          </p:txBody>
        </p:sp>
      </p:grpSp>
      <p:grpSp>
        <p:nvGrpSpPr>
          <p:cNvPr id="9" name="Group 9"/>
          <p:cNvGrpSpPr/>
          <p:nvPr/>
        </p:nvGrpSpPr>
        <p:grpSpPr>
          <a:xfrm>
            <a:off x="3176201" y="3903665"/>
            <a:ext cx="3627799" cy="3368944"/>
            <a:chOff x="0" y="0"/>
            <a:chExt cx="4837065" cy="4491926"/>
          </a:xfrm>
        </p:grpSpPr>
        <p:sp>
          <p:nvSpPr>
            <p:cNvPr id="10" name="TextBox 10"/>
            <p:cNvSpPr txBox="1"/>
            <p:nvPr/>
          </p:nvSpPr>
          <p:spPr>
            <a:xfrm>
              <a:off x="0" y="-28575"/>
              <a:ext cx="4837065" cy="272415"/>
            </a:xfrm>
            <a:prstGeom prst="rect">
              <a:avLst/>
            </a:prstGeom>
          </p:spPr>
          <p:txBody>
            <a:bodyPr lIns="0" tIns="0" rIns="0" bIns="0" rtlCol="0" anchor="t">
              <a:spAutoFit/>
            </a:bodyPr>
            <a:lstStyle/>
            <a:p>
              <a:pPr>
                <a:lnSpc>
                  <a:spcPts val="1799"/>
                </a:lnSpc>
              </a:pPr>
              <a:r>
                <a:rPr lang="en-US" sz="1199">
                  <a:solidFill>
                    <a:srgbClr val="000000"/>
                  </a:solidFill>
                  <a:latin typeface="PT Serif Bold"/>
                </a:rPr>
                <a:t>Work Experience</a:t>
              </a:r>
            </a:p>
          </p:txBody>
        </p:sp>
        <p:sp>
          <p:nvSpPr>
            <p:cNvPr id="11" name="TextBox 11"/>
            <p:cNvSpPr txBox="1"/>
            <p:nvPr/>
          </p:nvSpPr>
          <p:spPr>
            <a:xfrm>
              <a:off x="0" y="416284"/>
              <a:ext cx="4837065" cy="4075642"/>
            </a:xfrm>
            <a:prstGeom prst="rect">
              <a:avLst/>
            </a:prstGeom>
          </p:spPr>
          <p:txBody>
            <a:bodyPr lIns="0" tIns="0" rIns="0" bIns="0" rtlCol="0" anchor="t">
              <a:spAutoFit/>
            </a:bodyPr>
            <a:lstStyle/>
            <a:p>
              <a:pPr>
                <a:lnSpc>
                  <a:spcPts val="1400"/>
                </a:lnSpc>
              </a:pPr>
              <a:r>
                <a:rPr lang="en-US" sz="1000">
                  <a:solidFill>
                    <a:srgbClr val="000000"/>
                  </a:solidFill>
                  <a:latin typeface="PT Serif Bold"/>
                </a:rPr>
                <a:t>Marketing Executive</a:t>
              </a:r>
            </a:p>
            <a:p>
              <a:pPr>
                <a:lnSpc>
                  <a:spcPts val="1400"/>
                </a:lnSpc>
              </a:pPr>
              <a:r>
                <a:rPr lang="en-US" sz="1000">
                  <a:solidFill>
                    <a:srgbClr val="000000"/>
                  </a:solidFill>
                  <a:latin typeface="PT Serif"/>
                </a:rPr>
                <a:t>Strategea Branding</a:t>
              </a:r>
            </a:p>
            <a:p>
              <a:pPr>
                <a:lnSpc>
                  <a:spcPts val="1400"/>
                </a:lnSpc>
              </a:pPr>
              <a:r>
                <a:rPr lang="en-US" sz="1000">
                  <a:solidFill>
                    <a:srgbClr val="000000"/>
                  </a:solidFill>
                  <a:latin typeface="PT Serif Italics"/>
                </a:rPr>
                <a:t>May 2018 to Present</a:t>
              </a:r>
            </a:p>
            <a:p>
              <a:pPr>
                <a:lnSpc>
                  <a:spcPts val="1499"/>
                </a:lnSpc>
              </a:pPr>
              <a:r>
                <a:rPr lang="en-US" sz="999">
                  <a:solidFill>
                    <a:srgbClr val="5B5B5B"/>
                  </a:solidFill>
                  <a:latin typeface="PT Serif"/>
                </a:rPr>
                <a:t>Oversees the company's digital marketing strategies and manages day-to-day admin operations. </a:t>
              </a:r>
            </a:p>
            <a:p>
              <a:pPr>
                <a:lnSpc>
                  <a:spcPts val="1499"/>
                </a:lnSpc>
              </a:pPr>
              <a:endParaRPr/>
            </a:p>
            <a:p>
              <a:pPr>
                <a:lnSpc>
                  <a:spcPts val="1499"/>
                </a:lnSpc>
              </a:pPr>
              <a:r>
                <a:rPr lang="en-US" sz="999">
                  <a:solidFill>
                    <a:srgbClr val="000000"/>
                  </a:solidFill>
                  <a:latin typeface="PT Serif Bold"/>
                </a:rPr>
                <a:t>Social Media Manager</a:t>
              </a:r>
            </a:p>
            <a:p>
              <a:pPr>
                <a:lnSpc>
                  <a:spcPts val="1499"/>
                </a:lnSpc>
              </a:pPr>
              <a:r>
                <a:rPr lang="en-US" sz="999">
                  <a:solidFill>
                    <a:srgbClr val="000000"/>
                  </a:solidFill>
                  <a:latin typeface="PT Serif"/>
                </a:rPr>
                <a:t>Blush and Bloom Cosmetics</a:t>
              </a:r>
            </a:p>
            <a:p>
              <a:pPr>
                <a:lnSpc>
                  <a:spcPts val="1499"/>
                </a:lnSpc>
              </a:pPr>
              <a:r>
                <a:rPr lang="en-US" sz="999">
                  <a:solidFill>
                    <a:srgbClr val="000000"/>
                  </a:solidFill>
                  <a:latin typeface="PT Serif Italics"/>
                </a:rPr>
                <a:t>December 2016 to May 2018</a:t>
              </a:r>
            </a:p>
            <a:p>
              <a:pPr>
                <a:lnSpc>
                  <a:spcPts val="1499"/>
                </a:lnSpc>
              </a:pPr>
              <a:r>
                <a:rPr lang="en-US" sz="999">
                  <a:solidFill>
                    <a:srgbClr val="5B5B5B"/>
                  </a:solidFill>
                  <a:latin typeface="PT Serif"/>
                </a:rPr>
                <a:t>Gathered and analyzed data to products. Handled the company's official social media accounts.</a:t>
              </a:r>
            </a:p>
            <a:p>
              <a:pPr>
                <a:lnSpc>
                  <a:spcPts val="1499"/>
                </a:lnSpc>
              </a:pPr>
              <a:endParaRPr/>
            </a:p>
            <a:p>
              <a:pPr>
                <a:lnSpc>
                  <a:spcPts val="1499"/>
                </a:lnSpc>
              </a:pPr>
              <a:r>
                <a:rPr lang="en-US" sz="999">
                  <a:solidFill>
                    <a:srgbClr val="000000"/>
                  </a:solidFill>
                  <a:latin typeface="PT Serif Bold"/>
                </a:rPr>
                <a:t>Lead Digital Marketer</a:t>
              </a:r>
            </a:p>
            <a:p>
              <a:pPr>
                <a:lnSpc>
                  <a:spcPts val="1499"/>
                </a:lnSpc>
              </a:pPr>
              <a:r>
                <a:rPr lang="en-US" sz="999">
                  <a:solidFill>
                    <a:srgbClr val="000000"/>
                  </a:solidFill>
                  <a:latin typeface="PT Serif"/>
                </a:rPr>
                <a:t>Reed Paper &amp; Co.</a:t>
              </a:r>
            </a:p>
            <a:p>
              <a:pPr>
                <a:lnSpc>
                  <a:spcPts val="1499"/>
                </a:lnSpc>
              </a:pPr>
              <a:r>
                <a:rPr lang="en-US" sz="999">
                  <a:solidFill>
                    <a:srgbClr val="000000"/>
                  </a:solidFill>
                  <a:latin typeface="PT Serif Italics"/>
                </a:rPr>
                <a:t>July 2014 to November 2016</a:t>
              </a:r>
            </a:p>
            <a:p>
              <a:pPr>
                <a:lnSpc>
                  <a:spcPts val="1499"/>
                </a:lnSpc>
              </a:pPr>
              <a:r>
                <a:rPr lang="en-US" sz="999">
                  <a:solidFill>
                    <a:srgbClr val="5B5B5B"/>
                  </a:solidFill>
                  <a:latin typeface="PT Serif"/>
                </a:rPr>
                <a:t>Planned and executed digital marketing strategies that raised organic website traffic by 150%.</a:t>
              </a:r>
            </a:p>
          </p:txBody>
        </p:sp>
      </p:grpSp>
      <p:sp>
        <p:nvSpPr>
          <p:cNvPr id="12" name="TextBox 12"/>
          <p:cNvSpPr txBox="1"/>
          <p:nvPr/>
        </p:nvSpPr>
        <p:spPr>
          <a:xfrm>
            <a:off x="756000" y="2835315"/>
            <a:ext cx="6048000" cy="561975"/>
          </a:xfrm>
          <a:prstGeom prst="rect">
            <a:avLst/>
          </a:prstGeom>
        </p:spPr>
        <p:txBody>
          <a:bodyPr lIns="0" tIns="0" rIns="0" bIns="0" rtlCol="0" anchor="t">
            <a:spAutoFit/>
          </a:bodyPr>
          <a:lstStyle/>
          <a:p>
            <a:pPr>
              <a:lnSpc>
                <a:spcPts val="1499"/>
              </a:lnSpc>
            </a:pPr>
            <a:r>
              <a:rPr lang="en-US" sz="999">
                <a:solidFill>
                  <a:srgbClr val="000000"/>
                </a:solidFill>
                <a:latin typeface="PT Serif"/>
              </a:rPr>
              <a:t>A results-oriented Marketing Executive with 10+ years of experience in using effective marketing solutions to drive sales growth and boost client brand equity. Plans and supervises overall marketing strategy across various platforms. Specializes in project implementation and management.</a:t>
            </a:r>
          </a:p>
        </p:txBody>
      </p:sp>
      <p:grpSp>
        <p:nvGrpSpPr>
          <p:cNvPr id="13" name="Group 13"/>
          <p:cNvGrpSpPr/>
          <p:nvPr/>
        </p:nvGrpSpPr>
        <p:grpSpPr>
          <a:xfrm>
            <a:off x="756000" y="7521034"/>
            <a:ext cx="1931203" cy="1248044"/>
            <a:chOff x="0" y="0"/>
            <a:chExt cx="2574938" cy="1664059"/>
          </a:xfrm>
        </p:grpSpPr>
        <p:sp>
          <p:nvSpPr>
            <p:cNvPr id="14" name="TextBox 14"/>
            <p:cNvSpPr txBox="1"/>
            <p:nvPr/>
          </p:nvSpPr>
          <p:spPr>
            <a:xfrm>
              <a:off x="0" y="-28575"/>
              <a:ext cx="2574938" cy="272415"/>
            </a:xfrm>
            <a:prstGeom prst="rect">
              <a:avLst/>
            </a:prstGeom>
          </p:spPr>
          <p:txBody>
            <a:bodyPr lIns="0" tIns="0" rIns="0" bIns="0" rtlCol="0" anchor="t">
              <a:spAutoFit/>
            </a:bodyPr>
            <a:lstStyle/>
            <a:p>
              <a:pPr>
                <a:lnSpc>
                  <a:spcPts val="1799"/>
                </a:lnSpc>
              </a:pPr>
              <a:r>
                <a:rPr lang="en-US" sz="1199">
                  <a:solidFill>
                    <a:srgbClr val="000000"/>
                  </a:solidFill>
                  <a:latin typeface="PT Serif Bold"/>
                </a:rPr>
                <a:t>Skills &amp; Proficiencies</a:t>
              </a:r>
            </a:p>
          </p:txBody>
        </p:sp>
        <p:sp>
          <p:nvSpPr>
            <p:cNvPr id="15" name="TextBox 15"/>
            <p:cNvSpPr txBox="1"/>
            <p:nvPr/>
          </p:nvSpPr>
          <p:spPr>
            <a:xfrm>
              <a:off x="0" y="406759"/>
              <a:ext cx="2574938" cy="1257300"/>
            </a:xfrm>
            <a:prstGeom prst="rect">
              <a:avLst/>
            </a:prstGeom>
          </p:spPr>
          <p:txBody>
            <a:bodyPr lIns="0" tIns="0" rIns="0" bIns="0" rtlCol="0" anchor="t">
              <a:spAutoFit/>
            </a:bodyPr>
            <a:lstStyle/>
            <a:p>
              <a:pPr marL="215901" lvl="1" indent="-107951">
                <a:lnSpc>
                  <a:spcPts val="1500"/>
                </a:lnSpc>
                <a:buFont typeface="Arial"/>
                <a:buChar char="•"/>
              </a:pPr>
              <a:r>
                <a:rPr lang="en-US" sz="1000">
                  <a:solidFill>
                    <a:srgbClr val="000000"/>
                  </a:solidFill>
                  <a:latin typeface="PT Serif"/>
                </a:rPr>
                <a:t>Social media marketing</a:t>
              </a:r>
            </a:p>
            <a:p>
              <a:pPr marL="215901" lvl="1" indent="-107951">
                <a:lnSpc>
                  <a:spcPts val="1500"/>
                </a:lnSpc>
                <a:buFont typeface="Arial"/>
                <a:buChar char="•"/>
              </a:pPr>
              <a:r>
                <a:rPr lang="en-US" sz="1000">
                  <a:solidFill>
                    <a:srgbClr val="000000"/>
                  </a:solidFill>
                  <a:latin typeface="PT Serif"/>
                </a:rPr>
                <a:t>Interpersonal communication skills</a:t>
              </a:r>
            </a:p>
            <a:p>
              <a:pPr marL="215901" lvl="1" indent="-107951">
                <a:lnSpc>
                  <a:spcPts val="1500"/>
                </a:lnSpc>
                <a:buFont typeface="Arial"/>
                <a:buChar char="•"/>
              </a:pPr>
              <a:r>
                <a:rPr lang="en-US" sz="1000">
                  <a:solidFill>
                    <a:srgbClr val="000000"/>
                  </a:solidFill>
                  <a:latin typeface="PT Serif"/>
                </a:rPr>
                <a:t>Fluent in Arabic and conversational in French</a:t>
              </a:r>
            </a:p>
          </p:txBody>
        </p:sp>
      </p:grpSp>
      <p:grpSp>
        <p:nvGrpSpPr>
          <p:cNvPr id="16" name="Group 16"/>
          <p:cNvGrpSpPr/>
          <p:nvPr/>
        </p:nvGrpSpPr>
        <p:grpSpPr>
          <a:xfrm>
            <a:off x="3176201" y="7521034"/>
            <a:ext cx="3627799" cy="2333894"/>
            <a:chOff x="0" y="0"/>
            <a:chExt cx="4837065" cy="3111859"/>
          </a:xfrm>
        </p:grpSpPr>
        <p:sp>
          <p:nvSpPr>
            <p:cNvPr id="17" name="TextBox 17"/>
            <p:cNvSpPr txBox="1"/>
            <p:nvPr/>
          </p:nvSpPr>
          <p:spPr>
            <a:xfrm>
              <a:off x="0" y="406759"/>
              <a:ext cx="4837065" cy="2705100"/>
            </a:xfrm>
            <a:prstGeom prst="rect">
              <a:avLst/>
            </a:prstGeom>
          </p:spPr>
          <p:txBody>
            <a:bodyPr lIns="0" tIns="0" rIns="0" bIns="0" rtlCol="0" anchor="t">
              <a:spAutoFit/>
            </a:bodyPr>
            <a:lstStyle/>
            <a:p>
              <a:pPr>
                <a:lnSpc>
                  <a:spcPts val="1500"/>
                </a:lnSpc>
              </a:pPr>
              <a:r>
                <a:rPr lang="en-US" sz="1000">
                  <a:solidFill>
                    <a:srgbClr val="000000"/>
                  </a:solidFill>
                  <a:latin typeface="PT Serif Bold"/>
                </a:rPr>
                <a:t>Digital Marketing Manager</a:t>
              </a:r>
            </a:p>
            <a:p>
              <a:pPr>
                <a:lnSpc>
                  <a:spcPts val="1500"/>
                </a:lnSpc>
              </a:pPr>
              <a:r>
                <a:rPr lang="en-US" sz="1000">
                  <a:solidFill>
                    <a:srgbClr val="000000"/>
                  </a:solidFill>
                  <a:latin typeface="PT Serif"/>
                </a:rPr>
                <a:t>Lily River Children's Foundation</a:t>
              </a:r>
            </a:p>
            <a:p>
              <a:pPr>
                <a:lnSpc>
                  <a:spcPts val="1500"/>
                </a:lnSpc>
              </a:pPr>
              <a:r>
                <a:rPr lang="en-US" sz="1000">
                  <a:solidFill>
                    <a:srgbClr val="000000"/>
                  </a:solidFill>
                  <a:latin typeface="PT Serif Italics"/>
                </a:rPr>
                <a:t>January 2016 to August 2019</a:t>
              </a:r>
            </a:p>
            <a:p>
              <a:pPr>
                <a:lnSpc>
                  <a:spcPts val="1499"/>
                </a:lnSpc>
              </a:pPr>
              <a:r>
                <a:rPr lang="en-US" sz="999">
                  <a:solidFill>
                    <a:srgbClr val="5B5B5B"/>
                  </a:solidFill>
                  <a:latin typeface="PT Serif"/>
                </a:rPr>
                <a:t>Volunteered to run the foundation's social media accounts and spearhead its digital marketing efforts.</a:t>
              </a:r>
            </a:p>
            <a:p>
              <a:pPr>
                <a:lnSpc>
                  <a:spcPts val="1499"/>
                </a:lnSpc>
              </a:pPr>
              <a:endParaRPr/>
            </a:p>
            <a:p>
              <a:pPr>
                <a:lnSpc>
                  <a:spcPts val="1499"/>
                </a:lnSpc>
              </a:pPr>
              <a:r>
                <a:rPr lang="en-US" sz="999">
                  <a:solidFill>
                    <a:srgbClr val="000000"/>
                  </a:solidFill>
                  <a:latin typeface="PT Serif Bold"/>
                </a:rPr>
                <a:t>Content and Email Marketing Certificate</a:t>
              </a:r>
            </a:p>
            <a:p>
              <a:pPr>
                <a:lnSpc>
                  <a:spcPts val="1499"/>
                </a:lnSpc>
              </a:pPr>
              <a:r>
                <a:rPr lang="en-US" sz="999">
                  <a:solidFill>
                    <a:srgbClr val="000000"/>
                  </a:solidFill>
                  <a:latin typeface="PT Serif"/>
                </a:rPr>
                <a:t>Murrayfield School of Marketing</a:t>
              </a:r>
            </a:p>
            <a:p>
              <a:pPr>
                <a:lnSpc>
                  <a:spcPts val="1499"/>
                </a:lnSpc>
              </a:pPr>
              <a:r>
                <a:rPr lang="en-US" sz="999">
                  <a:solidFill>
                    <a:srgbClr val="000000"/>
                  </a:solidFill>
                  <a:latin typeface="PT Serif Italics"/>
                </a:rPr>
                <a:t>March 2015</a:t>
              </a:r>
            </a:p>
            <a:p>
              <a:pPr>
                <a:lnSpc>
                  <a:spcPts val="1499"/>
                </a:lnSpc>
              </a:pPr>
              <a:r>
                <a:rPr lang="en-US" sz="999">
                  <a:solidFill>
                    <a:srgbClr val="5B5B5B"/>
                  </a:solidFill>
                  <a:latin typeface="PT Serif"/>
                </a:rPr>
                <a:t>Attended online certification course to strengthen content creation and marketing skills.</a:t>
              </a:r>
            </a:p>
          </p:txBody>
        </p:sp>
        <p:sp>
          <p:nvSpPr>
            <p:cNvPr id="18" name="TextBox 18"/>
            <p:cNvSpPr txBox="1"/>
            <p:nvPr/>
          </p:nvSpPr>
          <p:spPr>
            <a:xfrm>
              <a:off x="0" y="-28575"/>
              <a:ext cx="4837065" cy="272415"/>
            </a:xfrm>
            <a:prstGeom prst="rect">
              <a:avLst/>
            </a:prstGeom>
          </p:spPr>
          <p:txBody>
            <a:bodyPr lIns="0" tIns="0" rIns="0" bIns="0" rtlCol="0" anchor="t">
              <a:spAutoFit/>
            </a:bodyPr>
            <a:lstStyle/>
            <a:p>
              <a:pPr>
                <a:lnSpc>
                  <a:spcPts val="1799"/>
                </a:lnSpc>
              </a:pPr>
              <a:r>
                <a:rPr lang="en-US" sz="1199">
                  <a:solidFill>
                    <a:srgbClr val="000000"/>
                  </a:solidFill>
                  <a:latin typeface="PT Serif Bold"/>
                </a:rPr>
                <a:t>Volunteer Work &amp; Certification</a:t>
              </a:r>
            </a:p>
          </p:txBody>
        </p:sp>
      </p:grpSp>
      <p:grpSp>
        <p:nvGrpSpPr>
          <p:cNvPr id="19" name="Group 19"/>
          <p:cNvGrpSpPr/>
          <p:nvPr/>
        </p:nvGrpSpPr>
        <p:grpSpPr>
          <a:xfrm>
            <a:off x="3176201" y="836124"/>
            <a:ext cx="3627799" cy="1430924"/>
            <a:chOff x="0" y="0"/>
            <a:chExt cx="4837065" cy="1907899"/>
          </a:xfrm>
        </p:grpSpPr>
        <p:sp>
          <p:nvSpPr>
            <p:cNvPr id="20" name="TextBox 20"/>
            <p:cNvSpPr txBox="1"/>
            <p:nvPr/>
          </p:nvSpPr>
          <p:spPr>
            <a:xfrm>
              <a:off x="0" y="-76200"/>
              <a:ext cx="4837065" cy="563880"/>
            </a:xfrm>
            <a:prstGeom prst="rect">
              <a:avLst/>
            </a:prstGeom>
          </p:spPr>
          <p:txBody>
            <a:bodyPr lIns="0" tIns="0" rIns="0" bIns="0" rtlCol="0" anchor="t">
              <a:spAutoFit/>
            </a:bodyPr>
            <a:lstStyle/>
            <a:p>
              <a:pPr>
                <a:lnSpc>
                  <a:spcPts val="3600"/>
                </a:lnSpc>
              </a:pPr>
              <a:r>
                <a:rPr lang="en-US" sz="2400">
                  <a:solidFill>
                    <a:srgbClr val="000000"/>
                  </a:solidFill>
                  <a:latin typeface="PT Serif"/>
                </a:rPr>
                <a:t>Samira Hadid</a:t>
              </a:r>
            </a:p>
          </p:txBody>
        </p:sp>
        <p:sp>
          <p:nvSpPr>
            <p:cNvPr id="21" name="TextBox 21"/>
            <p:cNvSpPr txBox="1"/>
            <p:nvPr/>
          </p:nvSpPr>
          <p:spPr>
            <a:xfrm>
              <a:off x="0" y="650599"/>
              <a:ext cx="4837065" cy="1257300"/>
            </a:xfrm>
            <a:prstGeom prst="rect">
              <a:avLst/>
            </a:prstGeom>
          </p:spPr>
          <p:txBody>
            <a:bodyPr lIns="0" tIns="0" rIns="0" bIns="0" rtlCol="0" anchor="t">
              <a:spAutoFit/>
            </a:bodyPr>
            <a:lstStyle/>
            <a:p>
              <a:pPr>
                <a:lnSpc>
                  <a:spcPts val="1500"/>
                </a:lnSpc>
              </a:pPr>
              <a:r>
                <a:rPr lang="en-US" sz="1000">
                  <a:solidFill>
                    <a:srgbClr val="000000"/>
                  </a:solidFill>
                  <a:latin typeface="PT Serif"/>
                </a:rPr>
                <a:t>163 Woodlands Place Algies Bay, Rodney 0920</a:t>
              </a:r>
            </a:p>
            <a:p>
              <a:pPr>
                <a:lnSpc>
                  <a:spcPts val="1500"/>
                </a:lnSpc>
              </a:pPr>
              <a:r>
                <a:rPr lang="en-US" sz="1000">
                  <a:solidFill>
                    <a:srgbClr val="000000"/>
                  </a:solidFill>
                  <a:latin typeface="PT Serif"/>
                </a:rPr>
                <a:t>123-456-7890</a:t>
              </a:r>
            </a:p>
            <a:p>
              <a:pPr>
                <a:lnSpc>
                  <a:spcPts val="1500"/>
                </a:lnSpc>
              </a:pPr>
              <a:r>
                <a:rPr lang="en-US" sz="1000">
                  <a:solidFill>
                    <a:srgbClr val="000000"/>
                  </a:solidFill>
                  <a:latin typeface="PT Serif"/>
                </a:rPr>
                <a:t>hello@reallygreatsite.com</a:t>
              </a:r>
            </a:p>
            <a:p>
              <a:pPr>
                <a:lnSpc>
                  <a:spcPts val="1500"/>
                </a:lnSpc>
              </a:pPr>
              <a:r>
                <a:rPr lang="en-US" sz="1000">
                  <a:solidFill>
                    <a:srgbClr val="000000"/>
                  </a:solidFill>
                  <a:latin typeface="PT Serif"/>
                </a:rPr>
                <a:t>www.reallygreatsite.com</a:t>
              </a:r>
            </a:p>
            <a:p>
              <a:pPr>
                <a:lnSpc>
                  <a:spcPts val="1500"/>
                </a:lnSpc>
              </a:pPr>
              <a:r>
                <a:rPr lang="en-US" sz="1000">
                  <a:solidFill>
                    <a:srgbClr val="000000"/>
                  </a:solidFill>
                  <a:latin typeface="PT Serif"/>
                </a:rPr>
                <a:t>@reallygreatsite</a:t>
              </a:r>
            </a:p>
          </p:txBody>
        </p:sp>
      </p:grpSp>
      <p:sp>
        <p:nvSpPr>
          <p:cNvPr id="22" name="TextBox 45"/>
          <p:cNvSpPr txBox="1"/>
          <p:nvPr/>
        </p:nvSpPr>
        <p:spPr>
          <a:xfrm>
            <a:off x="3092450" y="10071100"/>
            <a:ext cx="1237070"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err="1" smtClean="0"/>
              <a:t>PBGRC.Org</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4F1EB"/>
        </a:solidFill>
        <a:effectLst/>
      </p:bgPr>
    </p:bg>
    <p:spTree>
      <p:nvGrpSpPr>
        <p:cNvPr id="1" name=""/>
        <p:cNvGrpSpPr/>
        <p:nvPr/>
      </p:nvGrpSpPr>
      <p:grpSpPr>
        <a:xfrm>
          <a:off x="0" y="0"/>
          <a:ext cx="0" cy="0"/>
          <a:chOff x="0" y="0"/>
          <a:chExt cx="0" cy="0"/>
        </a:xfrm>
      </p:grpSpPr>
      <p:sp>
        <p:nvSpPr>
          <p:cNvPr id="2" name="AutoShape 2"/>
          <p:cNvSpPr/>
          <p:nvPr/>
        </p:nvSpPr>
        <p:spPr>
          <a:xfrm>
            <a:off x="756000" y="1908482"/>
            <a:ext cx="6048000" cy="0"/>
          </a:xfrm>
          <a:prstGeom prst="line">
            <a:avLst/>
          </a:prstGeom>
          <a:ln w="9525" cap="rnd">
            <a:solidFill>
              <a:srgbClr val="5B5B5B"/>
            </a:solidFill>
            <a:prstDash val="solid"/>
            <a:headEnd type="none" w="sm" len="sm"/>
            <a:tailEnd type="none" w="sm" len="sm"/>
          </a:ln>
        </p:spPr>
      </p:sp>
      <p:sp>
        <p:nvSpPr>
          <p:cNvPr id="3" name="TextBox 3"/>
          <p:cNvSpPr txBox="1"/>
          <p:nvPr/>
        </p:nvSpPr>
        <p:spPr>
          <a:xfrm>
            <a:off x="2687628" y="2148200"/>
            <a:ext cx="4116372" cy="7740015"/>
          </a:xfrm>
          <a:prstGeom prst="rect">
            <a:avLst/>
          </a:prstGeom>
        </p:spPr>
        <p:txBody>
          <a:bodyPr lIns="0" tIns="0" rIns="0" bIns="0" rtlCol="0" anchor="t">
            <a:spAutoFit/>
          </a:bodyPr>
          <a:lstStyle/>
          <a:p>
            <a:pPr>
              <a:lnSpc>
                <a:spcPts val="1650"/>
              </a:lnSpc>
            </a:pPr>
            <a:r>
              <a:rPr lang="en-US" sz="1100">
                <a:solidFill>
                  <a:srgbClr val="000000"/>
                </a:solidFill>
                <a:latin typeface="PT Serif"/>
              </a:rPr>
              <a:t>Dear Mr. Andrade,</a:t>
            </a:r>
          </a:p>
          <a:p>
            <a:pPr>
              <a:lnSpc>
                <a:spcPts val="1650"/>
              </a:lnSpc>
            </a:pPr>
            <a:endParaRPr/>
          </a:p>
          <a:p>
            <a:pPr>
              <a:lnSpc>
                <a:spcPts val="1650"/>
              </a:lnSpc>
            </a:pPr>
            <a:r>
              <a:rPr lang="en-US" sz="1100">
                <a:solidFill>
                  <a:srgbClr val="000000"/>
                </a:solidFill>
                <a:latin typeface="PT Serif"/>
              </a:rPr>
              <a:t>A cover letter is a three- or four-paragraph document to an employer explaining your interest in a specific job. It’s a one-page letter that is usually attached to your resume. This letter should also highlight your fitness for the advertised role.</a:t>
            </a:r>
          </a:p>
          <a:p>
            <a:pPr>
              <a:lnSpc>
                <a:spcPts val="1650"/>
              </a:lnSpc>
            </a:pPr>
            <a:endParaRPr/>
          </a:p>
          <a:p>
            <a:pPr>
              <a:lnSpc>
                <a:spcPts val="1650"/>
              </a:lnSpc>
            </a:pPr>
            <a:r>
              <a:rPr lang="en-US" sz="1100">
                <a:solidFill>
                  <a:srgbClr val="000000"/>
                </a:solidFill>
                <a:latin typeface="PT Serif"/>
              </a:rPr>
              <a:t>Writing a cover letter as a mid-career professional is a bit different. But first, start with how you found out about the career opening and why you’re interested in the job position. Be specific: use the correct names and titles.</a:t>
            </a:r>
          </a:p>
          <a:p>
            <a:pPr>
              <a:lnSpc>
                <a:spcPts val="1650"/>
              </a:lnSpc>
            </a:pPr>
            <a:endParaRPr/>
          </a:p>
          <a:p>
            <a:pPr>
              <a:lnSpc>
                <a:spcPts val="1650"/>
              </a:lnSpc>
            </a:pPr>
            <a:r>
              <a:rPr lang="en-US" sz="1100">
                <a:solidFill>
                  <a:srgbClr val="000000"/>
                </a:solidFill>
                <a:latin typeface="PT Serif"/>
              </a:rPr>
              <a:t>As you write this letter, use clear and readable words. You want to come across as professional and approachable, but not overly formal.</a:t>
            </a:r>
          </a:p>
          <a:p>
            <a:pPr>
              <a:lnSpc>
                <a:spcPts val="1650"/>
              </a:lnSpc>
            </a:pPr>
            <a:endParaRPr/>
          </a:p>
          <a:p>
            <a:pPr>
              <a:lnSpc>
                <a:spcPts val="1650"/>
              </a:lnSpc>
            </a:pPr>
            <a:r>
              <a:rPr lang="en-US" sz="1100">
                <a:solidFill>
                  <a:srgbClr val="000000"/>
                </a:solidFill>
                <a:latin typeface="PT Serif"/>
              </a:rPr>
              <a:t>Next, provide examples of why you’re the right person for the job.</a:t>
            </a:r>
          </a:p>
          <a:p>
            <a:pPr marL="237491" lvl="1" indent="-118745">
              <a:lnSpc>
                <a:spcPts val="1650"/>
              </a:lnSpc>
              <a:buFont typeface="Arial"/>
              <a:buChar char="•"/>
            </a:pPr>
            <a:r>
              <a:rPr lang="en-US" sz="1100">
                <a:solidFill>
                  <a:srgbClr val="000000"/>
                </a:solidFill>
                <a:latin typeface="PT Serif"/>
              </a:rPr>
              <a:t>Don’t hesitate to use bullet points and include numbers that showcase your achievements. </a:t>
            </a:r>
          </a:p>
          <a:p>
            <a:pPr marL="237491" lvl="1" indent="-118745">
              <a:lnSpc>
                <a:spcPts val="1650"/>
              </a:lnSpc>
              <a:buFont typeface="Arial"/>
              <a:buChar char="•"/>
            </a:pPr>
            <a:r>
              <a:rPr lang="en-US" sz="1100">
                <a:solidFill>
                  <a:srgbClr val="000000"/>
                </a:solidFill>
                <a:latin typeface="PT Serif"/>
              </a:rPr>
              <a:t>Rather than simply describe what you’ve done in previous jobs, show the recruiter or hiring manager what you can bring to the role. </a:t>
            </a:r>
          </a:p>
          <a:p>
            <a:pPr marL="237491" lvl="1" indent="-118745">
              <a:lnSpc>
                <a:spcPts val="1650"/>
              </a:lnSpc>
              <a:buFont typeface="Arial"/>
              <a:buChar char="•"/>
            </a:pPr>
            <a:r>
              <a:rPr lang="en-US" sz="1100">
                <a:solidFill>
                  <a:srgbClr val="000000"/>
                </a:solidFill>
                <a:latin typeface="PT Serif"/>
              </a:rPr>
              <a:t>Express your passion and excitement to be part of the company and the team.</a:t>
            </a:r>
          </a:p>
          <a:p>
            <a:pPr>
              <a:lnSpc>
                <a:spcPts val="1650"/>
              </a:lnSpc>
            </a:pPr>
            <a:endParaRPr/>
          </a:p>
          <a:p>
            <a:pPr>
              <a:lnSpc>
                <a:spcPts val="1650"/>
              </a:lnSpc>
            </a:pPr>
            <a:r>
              <a:rPr lang="en-US" sz="1100">
                <a:solidFill>
                  <a:srgbClr val="000000"/>
                </a:solidFill>
                <a:latin typeface="PT Serif"/>
              </a:rPr>
              <a:t>Finally, provide your contact information and how you prefer to be reached. Offer to meet with the reader at their earliest convenience. Thank them for their time and attention, and let them know that you look forward to hearing from them soon. </a:t>
            </a:r>
          </a:p>
          <a:p>
            <a:pPr>
              <a:lnSpc>
                <a:spcPts val="1650"/>
              </a:lnSpc>
            </a:pPr>
            <a:endParaRPr/>
          </a:p>
          <a:p>
            <a:pPr>
              <a:lnSpc>
                <a:spcPts val="1650"/>
              </a:lnSpc>
            </a:pPr>
            <a:r>
              <a:rPr lang="en-US" sz="1100">
                <a:solidFill>
                  <a:srgbClr val="000000"/>
                </a:solidFill>
                <a:latin typeface="PT Serif"/>
              </a:rPr>
              <a:t>Before you send your cover letter, read your draft out loud to quickly spot errors and wordy sentences. You can also ask a friend to review your cover letter. Good luck on your job search.</a:t>
            </a:r>
          </a:p>
          <a:p>
            <a:pPr>
              <a:lnSpc>
                <a:spcPts val="1650"/>
              </a:lnSpc>
            </a:pPr>
            <a:endParaRPr/>
          </a:p>
          <a:p>
            <a:pPr>
              <a:lnSpc>
                <a:spcPts val="1650"/>
              </a:lnSpc>
            </a:pPr>
            <a:r>
              <a:rPr lang="en-US" sz="1100">
                <a:solidFill>
                  <a:srgbClr val="000000"/>
                </a:solidFill>
                <a:latin typeface="PT Serif"/>
              </a:rPr>
              <a:t>Yours sincerely,</a:t>
            </a:r>
          </a:p>
          <a:p>
            <a:pPr>
              <a:lnSpc>
                <a:spcPts val="1650"/>
              </a:lnSpc>
            </a:pPr>
            <a:endParaRPr/>
          </a:p>
          <a:p>
            <a:pPr>
              <a:lnSpc>
                <a:spcPts val="1650"/>
              </a:lnSpc>
            </a:pPr>
            <a:r>
              <a:rPr lang="en-US" sz="1100">
                <a:solidFill>
                  <a:srgbClr val="000000"/>
                </a:solidFill>
                <a:latin typeface="PT Serif Bold"/>
              </a:rPr>
              <a:t>Samira Hadid</a:t>
            </a:r>
          </a:p>
        </p:txBody>
      </p:sp>
      <p:sp>
        <p:nvSpPr>
          <p:cNvPr id="4" name="TextBox 4"/>
          <p:cNvSpPr txBox="1"/>
          <p:nvPr/>
        </p:nvSpPr>
        <p:spPr>
          <a:xfrm>
            <a:off x="756000" y="2148200"/>
            <a:ext cx="1572128" cy="1453515"/>
          </a:xfrm>
          <a:prstGeom prst="rect">
            <a:avLst/>
          </a:prstGeom>
        </p:spPr>
        <p:txBody>
          <a:bodyPr lIns="0" tIns="0" rIns="0" bIns="0" rtlCol="0" anchor="t">
            <a:spAutoFit/>
          </a:bodyPr>
          <a:lstStyle/>
          <a:p>
            <a:pPr>
              <a:lnSpc>
                <a:spcPts val="1650"/>
              </a:lnSpc>
            </a:pPr>
            <a:r>
              <a:rPr lang="en-US" sz="1100">
                <a:solidFill>
                  <a:srgbClr val="000000"/>
                </a:solidFill>
                <a:latin typeface="PT Serif"/>
              </a:rPr>
              <a:t>March 16, 2025</a:t>
            </a:r>
          </a:p>
          <a:p>
            <a:pPr>
              <a:lnSpc>
                <a:spcPts val="1650"/>
              </a:lnSpc>
            </a:pPr>
            <a:endParaRPr/>
          </a:p>
          <a:p>
            <a:pPr>
              <a:lnSpc>
                <a:spcPts val="1650"/>
              </a:lnSpc>
            </a:pPr>
            <a:r>
              <a:rPr lang="en-US" sz="1100">
                <a:solidFill>
                  <a:srgbClr val="000000"/>
                </a:solidFill>
                <a:latin typeface="PT Serif"/>
              </a:rPr>
              <a:t>Francois Andrade</a:t>
            </a:r>
          </a:p>
          <a:p>
            <a:pPr>
              <a:lnSpc>
                <a:spcPts val="1650"/>
              </a:lnSpc>
            </a:pPr>
            <a:r>
              <a:rPr lang="en-US" sz="1100">
                <a:solidFill>
                  <a:srgbClr val="000000"/>
                </a:solidFill>
                <a:latin typeface="PT Serif"/>
              </a:rPr>
              <a:t>Director of Marketing</a:t>
            </a:r>
          </a:p>
          <a:p>
            <a:pPr>
              <a:lnSpc>
                <a:spcPts val="1650"/>
              </a:lnSpc>
            </a:pPr>
            <a:r>
              <a:rPr lang="en-US" sz="1100">
                <a:solidFill>
                  <a:srgbClr val="000000"/>
                </a:solidFill>
                <a:latin typeface="PT Serif"/>
              </a:rPr>
              <a:t>Harper and Partners Inc.</a:t>
            </a:r>
          </a:p>
          <a:p>
            <a:pPr>
              <a:lnSpc>
                <a:spcPts val="1650"/>
              </a:lnSpc>
            </a:pPr>
            <a:r>
              <a:rPr lang="en-US" sz="1100">
                <a:solidFill>
                  <a:srgbClr val="000000"/>
                </a:solidFill>
                <a:latin typeface="PT Serif"/>
              </a:rPr>
              <a:t>2507 Snowbird Lane</a:t>
            </a:r>
          </a:p>
          <a:p>
            <a:pPr>
              <a:lnSpc>
                <a:spcPts val="1650"/>
              </a:lnSpc>
            </a:pPr>
            <a:r>
              <a:rPr lang="en-US" sz="1100">
                <a:solidFill>
                  <a:srgbClr val="000000"/>
                </a:solidFill>
                <a:latin typeface="PT Serif"/>
              </a:rPr>
              <a:t>Bellevue, NE 68005</a:t>
            </a:r>
          </a:p>
        </p:txBody>
      </p:sp>
      <p:sp>
        <p:nvSpPr>
          <p:cNvPr id="5" name="TextBox 5"/>
          <p:cNvSpPr txBox="1"/>
          <p:nvPr/>
        </p:nvSpPr>
        <p:spPr>
          <a:xfrm>
            <a:off x="756000" y="689325"/>
            <a:ext cx="6048000" cy="432435"/>
          </a:xfrm>
          <a:prstGeom prst="rect">
            <a:avLst/>
          </a:prstGeom>
        </p:spPr>
        <p:txBody>
          <a:bodyPr lIns="0" tIns="0" rIns="0" bIns="0" rtlCol="0" anchor="t">
            <a:spAutoFit/>
          </a:bodyPr>
          <a:lstStyle/>
          <a:p>
            <a:pPr>
              <a:lnSpc>
                <a:spcPts val="3599"/>
              </a:lnSpc>
            </a:pPr>
            <a:r>
              <a:rPr lang="en-US" sz="2399">
                <a:solidFill>
                  <a:srgbClr val="000000"/>
                </a:solidFill>
                <a:latin typeface="PT Serif"/>
              </a:rPr>
              <a:t>Samira Hadid</a:t>
            </a:r>
          </a:p>
        </p:txBody>
      </p:sp>
      <p:sp>
        <p:nvSpPr>
          <p:cNvPr id="6" name="TextBox 6"/>
          <p:cNvSpPr txBox="1"/>
          <p:nvPr/>
        </p:nvSpPr>
        <p:spPr>
          <a:xfrm>
            <a:off x="756000" y="1243949"/>
            <a:ext cx="6048000" cy="405765"/>
          </a:xfrm>
          <a:prstGeom prst="rect">
            <a:avLst/>
          </a:prstGeom>
        </p:spPr>
        <p:txBody>
          <a:bodyPr lIns="0" tIns="0" rIns="0" bIns="0" rtlCol="0" anchor="t">
            <a:spAutoFit/>
          </a:bodyPr>
          <a:lstStyle/>
          <a:p>
            <a:pPr>
              <a:lnSpc>
                <a:spcPts val="1650"/>
              </a:lnSpc>
            </a:pPr>
            <a:r>
              <a:rPr lang="en-US" sz="1100">
                <a:solidFill>
                  <a:srgbClr val="000000"/>
                </a:solidFill>
                <a:latin typeface="PT Serif"/>
              </a:rPr>
              <a:t>163 Woodlands Place Algies Bay, Rodney 0920</a:t>
            </a:r>
          </a:p>
          <a:p>
            <a:pPr>
              <a:lnSpc>
                <a:spcPts val="1650"/>
              </a:lnSpc>
            </a:pPr>
            <a:r>
              <a:rPr lang="en-US" sz="1100">
                <a:solidFill>
                  <a:srgbClr val="000000"/>
                </a:solidFill>
                <a:latin typeface="PT Serif"/>
              </a:rPr>
              <a:t>www.reallygreatsite.com | hello@reallygreatsite.com</a:t>
            </a:r>
          </a:p>
        </p:txBody>
      </p:sp>
      <p:sp>
        <p:nvSpPr>
          <p:cNvPr id="7" name="TextBox 45"/>
          <p:cNvSpPr txBox="1"/>
          <p:nvPr/>
        </p:nvSpPr>
        <p:spPr>
          <a:xfrm>
            <a:off x="3244850" y="10147300"/>
            <a:ext cx="1237070"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err="1" smtClean="0"/>
              <a:t>PBGRC.Org</a:t>
            </a:r>
            <a:endParaRPr lang="en-US"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553</Words>
  <Application>Microsoft Office PowerPoint</Application>
  <PresentationFormat>Custom</PresentationFormat>
  <Paragraphs>82</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PT Serif Bold</vt:lpstr>
      <vt:lpstr>PT Serif</vt:lpstr>
      <vt:lpstr>Calibri</vt:lpstr>
      <vt:lpstr>PT Serif Italics</vt:lpstr>
      <vt:lpstr>Office Theme</vt:lpstr>
      <vt:lpstr>Slide 1</vt:lpstr>
      <vt:lpstr>Slide 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Beige Clean Lines Marketing Executive Resume</dc:title>
  <cp:lastModifiedBy>bct</cp:lastModifiedBy>
  <cp:revision>2</cp:revision>
  <dcterms:created xsi:type="dcterms:W3CDTF">2006-08-16T00:00:00Z</dcterms:created>
  <dcterms:modified xsi:type="dcterms:W3CDTF">2023-03-31T10:16:09Z</dcterms:modified>
  <dc:identifier>DAFewbu4_2U</dc:identifier>
</cp:coreProperties>
</file>